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ton" charset="1" panose="00000500000000000000"/>
      <p:regular r:id="rId23"/>
    </p:embeddedFont>
    <p:embeddedFont>
      <p:font typeface="Inter" charset="1" panose="020B0502030000000004"/>
      <p:regular r:id="rId24"/>
    </p:embeddedFont>
    <p:embeddedFont>
      <p:font typeface="Inter Semi-Bold" charset="1" panose="02000503000000020004"/>
      <p:regular r:id="rId25"/>
    </p:embeddedFont>
    <p:embeddedFont>
      <p:font typeface="Intro Rust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jpeg" Type="http://schemas.openxmlformats.org/officeDocument/2006/relationships/image"/><Relationship Id="rId7" Target="../media/image2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https://www.kaggle.com/datasets/udvasbasak/ae646-gp1-data" TargetMode="External" Type="http://schemas.openxmlformats.org/officeDocument/2006/relationships/hyperlink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github.com/xgxg1314" TargetMode="External" Type="http://schemas.openxmlformats.org/officeDocument/2006/relationships/hyperlink"/><Relationship Id="rId7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www.youtube.com/watch?v=qbMg1G3oTVY" TargetMode="External" Type="http://schemas.openxmlformats.org/officeDocument/2006/relationships/hyperlink"/><Relationship Id="rId7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https://in.mathworks.com/discovery/physics-informed-neural-networks.html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jrKGgBZg.mp4" Type="http://schemas.openxmlformats.org/officeDocument/2006/relationships/video"/><Relationship Id="rId11" Target="../media/VAGjrKGgBZg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jpeg" Type="http://schemas.openxmlformats.org/officeDocument/2006/relationships/image"/><Relationship Id="rId7" Target="../media/VAGjrAimxi0.mp4" Type="http://schemas.openxmlformats.org/officeDocument/2006/relationships/video"/><Relationship Id="rId8" Target="../media/VAGjrAimxi0.mp4" Type="http://schemas.microsoft.com/office/2007/relationships/media"/><Relationship Id="rId9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00590" y="-2492915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662706"/>
            <a:ext cx="8085647" cy="10884025"/>
          </a:xfrm>
          <a:custGeom>
            <a:avLst/>
            <a:gdLst/>
            <a:ahLst/>
            <a:cxnLst/>
            <a:rect r="r" b="b" t="t" l="l"/>
            <a:pathLst>
              <a:path h="10884025" w="8085647">
                <a:moveTo>
                  <a:pt x="0" y="0"/>
                </a:moveTo>
                <a:lnTo>
                  <a:pt x="8085647" y="0"/>
                </a:lnTo>
                <a:lnTo>
                  <a:pt x="8085647" y="10884025"/>
                </a:lnTo>
                <a:lnTo>
                  <a:pt x="0" y="10884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60" t="0" r="-47964" b="-2779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53622" y="204361"/>
            <a:ext cx="15041214" cy="373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60"/>
              </a:lnSpc>
              <a:spcBef>
                <a:spcPct val="0"/>
              </a:spcBef>
            </a:pPr>
            <a:r>
              <a:rPr lang="en-US" sz="21757" spc="-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AEROPINN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6538708"/>
            <a:ext cx="7021299" cy="374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6"/>
              </a:lnSpc>
            </a:pPr>
            <a:r>
              <a:rPr lang="en-US" sz="3554" spc="-18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BY TEAM: THE HUSTLERS(254)</a:t>
            </a:r>
          </a:p>
          <a:p>
            <a:pPr algn="ctr">
              <a:lnSpc>
                <a:spcPts val="4976"/>
              </a:lnSpc>
            </a:pPr>
            <a:r>
              <a:rPr lang="en-US" sz="3554" spc="-18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SIDDHARTH PATEL</a:t>
            </a:r>
          </a:p>
          <a:p>
            <a:pPr algn="ctr">
              <a:lnSpc>
                <a:spcPts val="4976"/>
              </a:lnSpc>
            </a:pPr>
            <a:r>
              <a:rPr lang="en-US" sz="3554" spc="-18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SARTHAK CHAUHAN</a:t>
            </a:r>
          </a:p>
          <a:p>
            <a:pPr algn="ctr">
              <a:lnSpc>
                <a:spcPts val="4976"/>
              </a:lnSpc>
            </a:pPr>
            <a:r>
              <a:rPr lang="en-US" sz="3554" spc="-18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ROHAN SINGH</a:t>
            </a:r>
          </a:p>
          <a:p>
            <a:pPr algn="ctr">
              <a:lnSpc>
                <a:spcPts val="4976"/>
              </a:lnSpc>
            </a:pPr>
            <a:r>
              <a:rPr lang="en-US" sz="3554" spc="-18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HARISH SIVAKUMAR</a:t>
            </a:r>
          </a:p>
          <a:p>
            <a:pPr algn="ctr">
              <a:lnSpc>
                <a:spcPts val="4976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>
            <a:off x="32456" y="9854976"/>
            <a:ext cx="1185708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39574" y="6694507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89543" y="3645166"/>
            <a:ext cx="6398457" cy="8612912"/>
          </a:xfrm>
          <a:custGeom>
            <a:avLst/>
            <a:gdLst/>
            <a:ahLst/>
            <a:cxnLst/>
            <a:rect r="r" b="b" t="t" l="l"/>
            <a:pathLst>
              <a:path h="8612912" w="6398457">
                <a:moveTo>
                  <a:pt x="0" y="0"/>
                </a:moveTo>
                <a:lnTo>
                  <a:pt x="6398457" y="0"/>
                </a:lnTo>
                <a:lnTo>
                  <a:pt x="6398457" y="8612912"/>
                </a:lnTo>
                <a:lnTo>
                  <a:pt x="0" y="861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60" t="0" r="-47964" b="-2779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790" y="3144476"/>
            <a:ext cx="18496635" cy="18496635"/>
          </a:xfrm>
          <a:custGeom>
            <a:avLst/>
            <a:gdLst/>
            <a:ahLst/>
            <a:cxnLst/>
            <a:rect r="r" b="b" t="t" l="l"/>
            <a:pathLst>
              <a:path h="18496635" w="18496635">
                <a:moveTo>
                  <a:pt x="0" y="0"/>
                </a:moveTo>
                <a:lnTo>
                  <a:pt x="18496634" y="0"/>
                </a:lnTo>
                <a:lnTo>
                  <a:pt x="18496634" y="18496634"/>
                </a:lnTo>
                <a:lnTo>
                  <a:pt x="0" y="1849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0533" y="126495"/>
            <a:ext cx="15166935" cy="206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4"/>
              </a:lnSpc>
              <a:spcBef>
                <a:spcPct val="0"/>
              </a:spcBef>
            </a:pPr>
            <a:r>
              <a:rPr lang="en-US" sz="12010" spc="-27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TRAIN LOSS</a:t>
            </a:r>
          </a:p>
        </p:txBody>
      </p:sp>
      <p:sp>
        <p:nvSpPr>
          <p:cNvPr name="AutoShape 4" id="4"/>
          <p:cNvSpPr/>
          <p:nvPr/>
        </p:nvSpPr>
        <p:spPr>
          <a:xfrm>
            <a:off x="9025796" y="2183630"/>
            <a:ext cx="947083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27576" y="1994046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634" y="2392265"/>
            <a:ext cx="9124253" cy="6008351"/>
          </a:xfrm>
          <a:custGeom>
            <a:avLst/>
            <a:gdLst/>
            <a:ahLst/>
            <a:cxnLst/>
            <a:rect r="r" b="b" t="t" l="l"/>
            <a:pathLst>
              <a:path h="6008351" w="9124253">
                <a:moveTo>
                  <a:pt x="0" y="0"/>
                </a:moveTo>
                <a:lnTo>
                  <a:pt x="9124253" y="0"/>
                </a:lnTo>
                <a:lnTo>
                  <a:pt x="9124253" y="6008351"/>
                </a:lnTo>
                <a:lnTo>
                  <a:pt x="0" y="6008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17" t="0" r="-40760" b="-65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05887" y="2445324"/>
            <a:ext cx="9098682" cy="5955292"/>
          </a:xfrm>
          <a:custGeom>
            <a:avLst/>
            <a:gdLst/>
            <a:ahLst/>
            <a:cxnLst/>
            <a:rect r="r" b="b" t="t" l="l"/>
            <a:pathLst>
              <a:path h="5955292" w="9098682">
                <a:moveTo>
                  <a:pt x="0" y="0"/>
                </a:moveTo>
                <a:lnTo>
                  <a:pt x="9098682" y="0"/>
                </a:lnTo>
                <a:lnTo>
                  <a:pt x="9098682" y="5955292"/>
                </a:lnTo>
                <a:lnTo>
                  <a:pt x="0" y="5955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25" t="0" r="-41117" b="-617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8213" y="8785231"/>
            <a:ext cx="591644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45"/>
              </a:lnSpc>
            </a:pPr>
            <a:r>
              <a:rPr lang="en-US" sz="4038">
                <a:solidFill>
                  <a:srgbClr val="F8FBF8"/>
                </a:solidFill>
                <a:latin typeface="Intro Rust"/>
                <a:ea typeface="Intro Rust"/>
                <a:cs typeface="Intro Rust"/>
                <a:sym typeface="Intro Rust"/>
              </a:rPr>
              <a:t>USING PINN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42851" y="8785231"/>
            <a:ext cx="591644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45"/>
              </a:lnSpc>
            </a:pPr>
            <a:r>
              <a:rPr lang="en-US" sz="4038">
                <a:solidFill>
                  <a:srgbClr val="F8FBF8"/>
                </a:solidFill>
                <a:latin typeface="Intro Rust"/>
                <a:ea typeface="Intro Rust"/>
                <a:cs typeface="Intro Rust"/>
                <a:sym typeface="Intro Rust"/>
              </a:rPr>
              <a:t>NO PINNs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790" y="3144476"/>
            <a:ext cx="18496635" cy="18496635"/>
          </a:xfrm>
          <a:custGeom>
            <a:avLst/>
            <a:gdLst/>
            <a:ahLst/>
            <a:cxnLst/>
            <a:rect r="r" b="b" t="t" l="l"/>
            <a:pathLst>
              <a:path h="18496635" w="18496635">
                <a:moveTo>
                  <a:pt x="0" y="0"/>
                </a:moveTo>
                <a:lnTo>
                  <a:pt x="18496634" y="0"/>
                </a:lnTo>
                <a:lnTo>
                  <a:pt x="18496634" y="18496634"/>
                </a:lnTo>
                <a:lnTo>
                  <a:pt x="0" y="1849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0533" y="126495"/>
            <a:ext cx="15166935" cy="206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4"/>
              </a:lnSpc>
              <a:spcBef>
                <a:spcPct val="0"/>
              </a:spcBef>
            </a:pPr>
            <a:r>
              <a:rPr lang="en-US" sz="12010" spc="-27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INITIAL DATA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76790" y="2183630"/>
            <a:ext cx="18019845" cy="20863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27576" y="1994046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1069" y="2392265"/>
            <a:ext cx="7990780" cy="6866035"/>
          </a:xfrm>
          <a:custGeom>
            <a:avLst/>
            <a:gdLst/>
            <a:ahLst/>
            <a:cxnLst/>
            <a:rect r="r" b="b" t="t" l="l"/>
            <a:pathLst>
              <a:path h="6866035" w="7990780">
                <a:moveTo>
                  <a:pt x="0" y="0"/>
                </a:moveTo>
                <a:lnTo>
                  <a:pt x="7990781" y="0"/>
                </a:lnTo>
                <a:lnTo>
                  <a:pt x="7990781" y="6866035"/>
                </a:lnTo>
                <a:lnTo>
                  <a:pt x="0" y="6866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79" t="0" r="-1523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91675" y="2611062"/>
            <a:ext cx="9996325" cy="6647238"/>
          </a:xfrm>
          <a:custGeom>
            <a:avLst/>
            <a:gdLst/>
            <a:ahLst/>
            <a:cxnLst/>
            <a:rect r="r" b="b" t="t" l="l"/>
            <a:pathLst>
              <a:path h="6647238" w="9996325">
                <a:moveTo>
                  <a:pt x="0" y="0"/>
                </a:moveTo>
                <a:lnTo>
                  <a:pt x="9996325" y="0"/>
                </a:lnTo>
                <a:lnTo>
                  <a:pt x="9996325" y="6647238"/>
                </a:lnTo>
                <a:lnTo>
                  <a:pt x="0" y="6647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323" b="-46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790" y="3144476"/>
            <a:ext cx="18496635" cy="18496635"/>
          </a:xfrm>
          <a:custGeom>
            <a:avLst/>
            <a:gdLst/>
            <a:ahLst/>
            <a:cxnLst/>
            <a:rect r="r" b="b" t="t" l="l"/>
            <a:pathLst>
              <a:path h="18496635" w="18496635">
                <a:moveTo>
                  <a:pt x="0" y="0"/>
                </a:moveTo>
                <a:lnTo>
                  <a:pt x="18496634" y="0"/>
                </a:lnTo>
                <a:lnTo>
                  <a:pt x="18496634" y="18496634"/>
                </a:lnTo>
                <a:lnTo>
                  <a:pt x="0" y="1849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0533" y="-238125"/>
            <a:ext cx="15166935" cy="206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4"/>
              </a:lnSpc>
              <a:spcBef>
                <a:spcPct val="0"/>
              </a:spcBef>
            </a:pPr>
            <a:r>
              <a:rPr lang="en-US" sz="12010" spc="-27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POST MODELLING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" y="1819010"/>
            <a:ext cx="18496635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27581" y="1629426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35076" y="2244195"/>
            <a:ext cx="9381449" cy="7648009"/>
          </a:xfrm>
          <a:custGeom>
            <a:avLst/>
            <a:gdLst/>
            <a:ahLst/>
            <a:cxnLst/>
            <a:rect r="r" b="b" t="t" l="l"/>
            <a:pathLst>
              <a:path h="7648009" w="9381449">
                <a:moveTo>
                  <a:pt x="0" y="0"/>
                </a:moveTo>
                <a:lnTo>
                  <a:pt x="9381449" y="0"/>
                </a:lnTo>
                <a:lnTo>
                  <a:pt x="9381449" y="7648009"/>
                </a:lnTo>
                <a:lnTo>
                  <a:pt x="0" y="7648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847" b="-948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790" y="3144476"/>
            <a:ext cx="18496635" cy="18496635"/>
          </a:xfrm>
          <a:custGeom>
            <a:avLst/>
            <a:gdLst/>
            <a:ahLst/>
            <a:cxnLst/>
            <a:rect r="r" b="b" t="t" l="l"/>
            <a:pathLst>
              <a:path h="18496635" w="18496635">
                <a:moveTo>
                  <a:pt x="0" y="0"/>
                </a:moveTo>
                <a:lnTo>
                  <a:pt x="18496634" y="0"/>
                </a:lnTo>
                <a:lnTo>
                  <a:pt x="18496634" y="18496634"/>
                </a:lnTo>
                <a:lnTo>
                  <a:pt x="0" y="1849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9108" y="-238125"/>
            <a:ext cx="15166935" cy="206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4"/>
              </a:lnSpc>
              <a:spcBef>
                <a:spcPct val="0"/>
              </a:spcBef>
            </a:pPr>
            <a:r>
              <a:rPr lang="en-US" sz="12010" spc="-27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FLOW VISUALIZATION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" y="1819010"/>
            <a:ext cx="18496635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27581" y="1629426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144476"/>
            <a:ext cx="8559507" cy="5768083"/>
          </a:xfrm>
          <a:custGeom>
            <a:avLst/>
            <a:gdLst/>
            <a:ahLst/>
            <a:cxnLst/>
            <a:rect r="r" b="b" t="t" l="l"/>
            <a:pathLst>
              <a:path h="5768083" w="8559507">
                <a:moveTo>
                  <a:pt x="0" y="0"/>
                </a:moveTo>
                <a:lnTo>
                  <a:pt x="8559507" y="0"/>
                </a:lnTo>
                <a:lnTo>
                  <a:pt x="8559507" y="5768082"/>
                </a:lnTo>
                <a:lnTo>
                  <a:pt x="0" y="5768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311" b="-21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31518" y="3151306"/>
            <a:ext cx="9056482" cy="5773507"/>
          </a:xfrm>
          <a:custGeom>
            <a:avLst/>
            <a:gdLst/>
            <a:ahLst/>
            <a:cxnLst/>
            <a:rect r="r" b="b" t="t" l="l"/>
            <a:pathLst>
              <a:path h="5773507" w="9056482">
                <a:moveTo>
                  <a:pt x="0" y="0"/>
                </a:moveTo>
                <a:lnTo>
                  <a:pt x="9056482" y="0"/>
                </a:lnTo>
                <a:lnTo>
                  <a:pt x="9056482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63231" y="-1934965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06030" y="-1934965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1" y="0"/>
                </a:lnTo>
                <a:lnTo>
                  <a:pt x="13758711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999" y="180975"/>
            <a:ext cx="17518951" cy="86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5"/>
              </a:lnSpc>
            </a:pPr>
            <a:r>
              <a:rPr lang="en-US" sz="6918" spc="-1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918" spc="-1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Mu</a:t>
            </a:r>
            <a:r>
              <a:rPr lang="en-US" sz="6918" spc="-1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LTIDISCIPLINARY DIGITAL PUBLISHING INSTITUTE STUDY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0319" y="1963380"/>
            <a:ext cx="16050093" cy="547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1248" indent="-545624" lvl="1">
              <a:lnSpc>
                <a:spcPts val="11170"/>
              </a:lnSpc>
              <a:buFont typeface="Arial"/>
              <a:buChar char="•"/>
            </a:pPr>
            <a:r>
              <a:rPr lang="en-US" b="true" sz="5054" spc="-262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PINNs reduce wind load analysis costs by 92%</a:t>
            </a:r>
          </a:p>
          <a:p>
            <a:pPr algn="just" marL="1091248" indent="-545624" lvl="1">
              <a:lnSpc>
                <a:spcPts val="11170"/>
              </a:lnSpc>
              <a:buFont typeface="Arial"/>
              <a:buChar char="•"/>
            </a:pPr>
            <a:r>
              <a:rPr lang="en-US" b="true" sz="5054" spc="-262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For 100 airfoil design iterations, savings reach $4.2M</a:t>
            </a:r>
          </a:p>
          <a:p>
            <a:pPr algn="just">
              <a:lnSpc>
                <a:spcPts val="11170"/>
              </a:lnSpc>
            </a:pPr>
          </a:p>
          <a:p>
            <a:pPr algn="just">
              <a:lnSpc>
                <a:spcPts val="11170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-303464" y="1368057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532694" y="1358532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736256" y="1168947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34475" y="1168947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31673" y="5339017"/>
            <a:ext cx="15002042" cy="3919283"/>
          </a:xfrm>
          <a:custGeom>
            <a:avLst/>
            <a:gdLst/>
            <a:ahLst/>
            <a:cxnLst/>
            <a:rect r="r" b="b" t="t" l="l"/>
            <a:pathLst>
              <a:path h="3919283" w="15002042">
                <a:moveTo>
                  <a:pt x="0" y="0"/>
                </a:moveTo>
                <a:lnTo>
                  <a:pt x="15002042" y="0"/>
                </a:lnTo>
                <a:lnTo>
                  <a:pt x="15002042" y="3919283"/>
                </a:lnTo>
                <a:lnTo>
                  <a:pt x="0" y="391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5118" y="-1588690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51210" y="-1934965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8816" y="370554"/>
            <a:ext cx="6935093" cy="133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2"/>
              </a:lnSpc>
            </a:pPr>
            <a:r>
              <a:rPr lang="en-US" sz="10730" spc="-24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715" y="2094681"/>
            <a:ext cx="18076285" cy="811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406" indent="-383703" lvl="1">
              <a:lnSpc>
                <a:spcPts val="8104"/>
              </a:lnSpc>
              <a:buFont typeface="Arial"/>
              <a:buChar char="•"/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CFD simulation results for six airfoil shapes: NACA 0012, 0015, 0021, 2412, 2415, 4412</a:t>
            </a:r>
          </a:p>
          <a:p>
            <a:pPr algn="l" marL="767406" indent="-383703" lvl="1">
              <a:lnSpc>
                <a:spcPts val="8104"/>
              </a:lnSpc>
              <a:buFont typeface="Arial"/>
              <a:buChar char="•"/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Data provided in CSV format</a:t>
            </a:r>
          </a:p>
          <a:p>
            <a:pPr algn="l" marL="767406" indent="-383703" lvl="1">
              <a:lnSpc>
                <a:spcPts val="8104"/>
              </a:lnSpc>
              <a:buFont typeface="Arial"/>
              <a:buChar char="•"/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Includes pressure coefficient values (p)</a:t>
            </a:r>
          </a:p>
          <a:p>
            <a:pPr algn="l" marL="767406" indent="-383703" lvl="1">
              <a:lnSpc>
                <a:spcPts val="8104"/>
              </a:lnSpc>
              <a:buFont typeface="Arial"/>
              <a:buChar char="•"/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Includes velocity components (U:0, U:1, U:2)</a:t>
            </a:r>
          </a:p>
          <a:p>
            <a:pPr algn="l" marL="767406" indent="-383703" lvl="1">
              <a:lnSpc>
                <a:spcPts val="8104"/>
              </a:lnSpc>
              <a:buFont typeface="Arial"/>
              <a:buChar char="•"/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Includes 3D coordinates of airfoil points (Points:0, Points:1, Points:2)</a:t>
            </a:r>
          </a:p>
          <a:p>
            <a:pPr algn="l" marL="767406" indent="-383703" lvl="1">
              <a:lnSpc>
                <a:spcPts val="8104"/>
              </a:lnSpc>
              <a:buFont typeface="Arial"/>
              <a:buChar char="•"/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Link: </a:t>
            </a:r>
            <a:r>
              <a:rPr lang="en-US" b="true" sz="3554" spc="-184" u="sng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  <a:hlinkClick r:id="rId4" tooltip="https://www.kaggle.com/datasets/udvasbasak/ae646-gp1-data"/>
              </a:rPr>
              <a:t>A black hole is a region of space where gravity is so strong that nothing can escape.</a:t>
            </a:r>
          </a:p>
          <a:p>
            <a:pPr algn="l">
              <a:lnSpc>
                <a:spcPts val="8104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-371577" y="1714332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862801" y="1704807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668143" y="1515222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64582" y="1515222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9066362" y="1515222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5118" y="-1588690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51210" y="-1934965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8816" y="370554"/>
            <a:ext cx="7661630" cy="133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2"/>
              </a:lnSpc>
            </a:pPr>
            <a:r>
              <a:rPr lang="en-US" sz="10730" spc="-24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ACHIEVEMENTS</a:t>
            </a:r>
          </a:p>
        </p:txBody>
      </p:sp>
      <p:sp>
        <p:nvSpPr>
          <p:cNvPr name="AutoShape 5" id="5"/>
          <p:cNvSpPr/>
          <p:nvPr/>
        </p:nvSpPr>
        <p:spPr>
          <a:xfrm>
            <a:off x="-371577" y="1714332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862801" y="1704807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68143" y="1515222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64582" y="1515222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9066362" y="1515222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7330" y="1722941"/>
            <a:ext cx="18076285" cy="319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406" indent="-383703" lvl="1">
              <a:lnSpc>
                <a:spcPts val="6220"/>
              </a:lnSpc>
              <a:buFont typeface="Arial"/>
              <a:buChar char="•"/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Positive feedback from xgxg1314 (Learn2Learn),  starred and liked our GitHub project within 10 mins of uploading the project</a:t>
            </a:r>
          </a:p>
          <a:p>
            <a:pPr algn="l" marL="767406" indent="-383703" lvl="1">
              <a:lnSpc>
                <a:spcPts val="6220"/>
              </a:lnSpc>
              <a:buFont typeface="Arial"/>
              <a:buChar char="•"/>
            </a:pPr>
            <a:r>
              <a:rPr lang="en-US" b="true" sz="3554" spc="-184" u="none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Link: </a:t>
            </a:r>
            <a:r>
              <a:rPr lang="en-US" b="true" sz="3554" spc="-184" u="sng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  <a:hlinkClick r:id="rId6" tooltip="https://github.com/xgxg1314"/>
              </a:rPr>
              <a:t>https://github.com/xgxg1314</a:t>
            </a:r>
          </a:p>
          <a:p>
            <a:pPr algn="l">
              <a:lnSpc>
                <a:spcPts val="8104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743867" y="5107888"/>
            <a:ext cx="12800267" cy="3904081"/>
          </a:xfrm>
          <a:custGeom>
            <a:avLst/>
            <a:gdLst/>
            <a:ahLst/>
            <a:cxnLst/>
            <a:rect r="r" b="b" t="t" l="l"/>
            <a:pathLst>
              <a:path h="3904081" w="12800267">
                <a:moveTo>
                  <a:pt x="0" y="0"/>
                </a:moveTo>
                <a:lnTo>
                  <a:pt x="12800266" y="0"/>
                </a:lnTo>
                <a:lnTo>
                  <a:pt x="12800266" y="3904081"/>
                </a:lnTo>
                <a:lnTo>
                  <a:pt x="0" y="3904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4645" y="-1735855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3393" y="2314965"/>
            <a:ext cx="15041214" cy="508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17"/>
              </a:lnSpc>
              <a:spcBef>
                <a:spcPct val="0"/>
              </a:spcBef>
            </a:pPr>
            <a:r>
              <a:rPr lang="en-US" sz="29655" spc="-68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7290773"/>
            <a:ext cx="1065237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9590" y="7309823"/>
            <a:ext cx="189585" cy="189585"/>
          </a:xfrm>
          <a:custGeom>
            <a:avLst/>
            <a:gdLst/>
            <a:ahLst/>
            <a:cxnLst/>
            <a:rect r="r" b="b" t="t" l="l"/>
            <a:pathLst>
              <a:path h="189585" w="189585">
                <a:moveTo>
                  <a:pt x="0" y="0"/>
                </a:moveTo>
                <a:lnTo>
                  <a:pt x="189585" y="0"/>
                </a:lnTo>
                <a:lnTo>
                  <a:pt x="189585" y="189584"/>
                </a:lnTo>
                <a:lnTo>
                  <a:pt x="0" y="189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53261" y="7101188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7293401" y="2895990"/>
            <a:ext cx="109945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094291" y="2696880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50655" y="839115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92741"/>
            <a:ext cx="10220634" cy="128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1"/>
              </a:lnSpc>
            </a:pPr>
            <a:r>
              <a:rPr lang="en-US" sz="9778" spc="-22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name="AutoShape 4" id="4"/>
          <p:cNvSpPr/>
          <p:nvPr/>
        </p:nvSpPr>
        <p:spPr>
          <a:xfrm>
            <a:off x="-2217420" y="1038225"/>
            <a:ext cx="136615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9661191" y="2834643"/>
            <a:ext cx="2050542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91711" y="3885399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20"/>
                </a:lnTo>
                <a:lnTo>
                  <a:pt x="0" y="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2410" y="839115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20"/>
                </a:lnTo>
                <a:lnTo>
                  <a:pt x="0" y="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53544" y="-4016925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0629" y="5076825"/>
            <a:ext cx="16834005" cy="123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6"/>
              </a:lnSpc>
              <a:spcBef>
                <a:spcPct val="0"/>
              </a:spcBef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Leveraging P</a:t>
            </a: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hysics-Informed Neural Network(PINN) to simulate airflow patterns around arbitrary geometries(AirFoils).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9483" y="-2208743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2217420" y="1038225"/>
            <a:ext cx="136615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9462081" y="2834643"/>
            <a:ext cx="2050542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091711" y="3885399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20"/>
                </a:lnTo>
                <a:lnTo>
                  <a:pt x="0" y="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2410" y="839115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20"/>
                </a:lnTo>
                <a:lnTo>
                  <a:pt x="0" y="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44764" y="4813487"/>
            <a:ext cx="10614536" cy="4962296"/>
          </a:xfrm>
          <a:custGeom>
            <a:avLst/>
            <a:gdLst/>
            <a:ahLst/>
            <a:cxnLst/>
            <a:rect r="r" b="b" t="t" l="l"/>
            <a:pathLst>
              <a:path h="4962296" w="10614536">
                <a:moveTo>
                  <a:pt x="0" y="0"/>
                </a:moveTo>
                <a:lnTo>
                  <a:pt x="10614536" y="0"/>
                </a:lnTo>
                <a:lnTo>
                  <a:pt x="10614536" y="4962296"/>
                </a:lnTo>
                <a:lnTo>
                  <a:pt x="0" y="4962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392741"/>
            <a:ext cx="7155558" cy="128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1"/>
              </a:lnSpc>
            </a:pPr>
            <a:r>
              <a:rPr lang="en-US" sz="9778" spc="-22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WHAT IS AIRFOIL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2410" y="3120001"/>
            <a:ext cx="9063011" cy="186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6"/>
              </a:lnSpc>
              <a:spcBef>
                <a:spcPct val="0"/>
              </a:spcBef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An airfoil is a streamlined shape designed to produce lift and minimize drag as air flows around it.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0510" y="-2092118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6398" y="-445966"/>
            <a:ext cx="15166935" cy="265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3"/>
              </a:lnSpc>
              <a:spcBef>
                <a:spcPct val="0"/>
              </a:spcBef>
            </a:pPr>
            <a:r>
              <a:rPr lang="en-US" sz="15509" spc="-35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5509" spc="-35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</a:t>
            </a:r>
            <a:r>
              <a:rPr lang="en-US" sz="15509" spc="-35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RFOIL SIMULATION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199110" y="9717817"/>
            <a:ext cx="1195729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889781" y="9509182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20"/>
                </a:lnTo>
                <a:lnTo>
                  <a:pt x="0" y="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667832" y="9727342"/>
            <a:ext cx="947083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509182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20"/>
                </a:lnTo>
                <a:lnTo>
                  <a:pt x="0" y="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85102" y="2491250"/>
            <a:ext cx="14629527" cy="6299455"/>
            <a:chOff x="0" y="0"/>
            <a:chExt cx="1904725" cy="820172"/>
          </a:xfrm>
        </p:grpSpPr>
        <p:sp>
          <p:nvSpPr>
            <p:cNvPr name="Freeform 9" id="9">
              <a:hlinkClick r:id="rId6" tooltip="https://www.youtube.com/watch?v=qbMg1G3oTVY"/>
            </p:cNvPr>
            <p:cNvSpPr/>
            <p:nvPr/>
          </p:nvSpPr>
          <p:spPr>
            <a:xfrm flipH="false" flipV="false" rot="0">
              <a:off x="0" y="0"/>
              <a:ext cx="1904725" cy="820172"/>
            </a:xfrm>
            <a:custGeom>
              <a:avLst/>
              <a:gdLst/>
              <a:ahLst/>
              <a:cxnLst/>
              <a:rect r="r" b="b" t="t" l="l"/>
              <a:pathLst>
                <a:path h="820172" w="1904725">
                  <a:moveTo>
                    <a:pt x="0" y="0"/>
                  </a:moveTo>
                  <a:lnTo>
                    <a:pt x="1904725" y="0"/>
                  </a:lnTo>
                  <a:lnTo>
                    <a:pt x="1904725" y="820172"/>
                  </a:lnTo>
                  <a:lnTo>
                    <a:pt x="0" y="820172"/>
                  </a:lnTo>
                  <a:close/>
                </a:path>
              </a:pathLst>
            </a:custGeom>
            <a:blipFill>
              <a:blip r:embed="rId7"/>
              <a:stretch>
                <a:fillRect l="0" t="-15316" r="0" b="-15316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7688" y="-34989"/>
            <a:ext cx="18586578" cy="18586578"/>
          </a:xfrm>
          <a:custGeom>
            <a:avLst/>
            <a:gdLst/>
            <a:ahLst/>
            <a:cxnLst/>
            <a:rect r="r" b="b" t="t" l="l"/>
            <a:pathLst>
              <a:path h="18586578" w="18586578">
                <a:moveTo>
                  <a:pt x="0" y="0"/>
                </a:moveTo>
                <a:lnTo>
                  <a:pt x="18586578" y="0"/>
                </a:lnTo>
                <a:lnTo>
                  <a:pt x="18586578" y="18586578"/>
                </a:lnTo>
                <a:lnTo>
                  <a:pt x="0" y="1858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0015" y="613501"/>
            <a:ext cx="13281094" cy="128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1"/>
              </a:lnSpc>
            </a:pPr>
            <a:r>
              <a:rPr lang="en-US" sz="9778" spc="-22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TRADITIONAL 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921" y="2711394"/>
            <a:ext cx="16433283" cy="40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6480" indent="-513240" lvl="1">
              <a:lnSpc>
                <a:spcPts val="8225"/>
              </a:lnSpc>
              <a:buFont typeface="Arial"/>
              <a:buChar char="•"/>
            </a:pPr>
            <a:r>
              <a:rPr lang="en-US" b="true" sz="4754" spc="-247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Use Computational Fluid Dynamics (CFD) simulations</a:t>
            </a:r>
          </a:p>
          <a:p>
            <a:pPr algn="just" marL="1026480" indent="-513240" lvl="1">
              <a:lnSpc>
                <a:spcPts val="8225"/>
              </a:lnSpc>
              <a:buFont typeface="Arial"/>
              <a:buChar char="•"/>
            </a:pPr>
            <a:r>
              <a:rPr lang="en-US" b="true" sz="4754" spc="-247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Requires mesh generation and boundary condition setup</a:t>
            </a:r>
          </a:p>
          <a:p>
            <a:pPr algn="just">
              <a:lnSpc>
                <a:spcPts val="8225"/>
              </a:lnSpc>
            </a:pPr>
          </a:p>
          <a:p>
            <a:pPr algn="just">
              <a:lnSpc>
                <a:spcPts val="8225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-776902" y="1912528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773651" y="214366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889781" y="15256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20"/>
                </a:lnTo>
                <a:lnTo>
                  <a:pt x="0" y="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713419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85023" y="4873579"/>
            <a:ext cx="9171079" cy="5158732"/>
          </a:xfrm>
          <a:custGeom>
            <a:avLst/>
            <a:gdLst/>
            <a:ahLst/>
            <a:cxnLst/>
            <a:rect r="r" b="b" t="t" l="l"/>
            <a:pathLst>
              <a:path h="5158732" w="9171079">
                <a:moveTo>
                  <a:pt x="0" y="0"/>
                </a:moveTo>
                <a:lnTo>
                  <a:pt x="9171079" y="0"/>
                </a:lnTo>
                <a:lnTo>
                  <a:pt x="9171079" y="5158732"/>
                </a:lnTo>
                <a:lnTo>
                  <a:pt x="0" y="5158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9355" y="4226724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6464" y="-6557810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3756" y="1450854"/>
            <a:ext cx="8750986" cy="180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81"/>
              </a:lnSpc>
            </a:pPr>
            <a:r>
              <a:rPr lang="en-US" sz="13617" spc="-3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WHAT IS PINN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736" y="3663599"/>
            <a:ext cx="17352512" cy="30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b="true" sz="4154" spc="-216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“Marry the adaptability of neural networks with the rigor of physics.” </a:t>
            </a:r>
          </a:p>
          <a:p>
            <a:pPr algn="ctr">
              <a:lnSpc>
                <a:spcPts val="4029"/>
              </a:lnSpc>
            </a:pPr>
            <a:r>
              <a:rPr lang="en-US" b="true" sz="4154" spc="-216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 --George Em Karniadakis</a:t>
            </a:r>
          </a:p>
          <a:p>
            <a:pPr algn="ctr">
              <a:lnSpc>
                <a:spcPts val="4029"/>
              </a:lnSpc>
            </a:pPr>
          </a:p>
          <a:p>
            <a:pPr algn="ctr">
              <a:lnSpc>
                <a:spcPts val="4029"/>
              </a:lnSpc>
            </a:pPr>
            <a:r>
              <a:rPr lang="en-US" b="true" sz="4154" spc="-216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It's about creating AI that's both flexible and grounded in scientific principles.</a:t>
            </a:r>
          </a:p>
          <a:p>
            <a:pPr algn="ctr">
              <a:lnSpc>
                <a:spcPts val="4029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-4000958" y="1019175"/>
            <a:ext cx="1314495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422377" y="3242779"/>
            <a:ext cx="1314495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883882" y="820065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20"/>
                </a:lnTo>
                <a:lnTo>
                  <a:pt x="0" y="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59249" y="3011215"/>
            <a:ext cx="463128" cy="463128"/>
          </a:xfrm>
          <a:custGeom>
            <a:avLst/>
            <a:gdLst/>
            <a:ahLst/>
            <a:cxnLst/>
            <a:rect r="r" b="b" t="t" l="l"/>
            <a:pathLst>
              <a:path h="463128" w="463128">
                <a:moveTo>
                  <a:pt x="0" y="0"/>
                </a:moveTo>
                <a:lnTo>
                  <a:pt x="463128" y="0"/>
                </a:lnTo>
                <a:lnTo>
                  <a:pt x="463128" y="463128"/>
                </a:lnTo>
                <a:lnTo>
                  <a:pt x="0" y="463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hlinkClick r:id="rId7" tooltip="https://in.mathworks.com/discovery/physics-informed-neural-networks.html"/>
          </p:cNvPr>
          <p:cNvSpPr/>
          <p:nvPr/>
        </p:nvSpPr>
        <p:spPr>
          <a:xfrm flipH="false" flipV="false" rot="0">
            <a:off x="4428607" y="6422519"/>
            <a:ext cx="9706989" cy="3864481"/>
          </a:xfrm>
          <a:custGeom>
            <a:avLst/>
            <a:gdLst/>
            <a:ahLst/>
            <a:cxnLst/>
            <a:rect r="r" b="b" t="t" l="l"/>
            <a:pathLst>
              <a:path h="3864481" w="9706989">
                <a:moveTo>
                  <a:pt x="0" y="0"/>
                </a:moveTo>
                <a:lnTo>
                  <a:pt x="9706989" y="0"/>
                </a:lnTo>
                <a:lnTo>
                  <a:pt x="9706989" y="3864481"/>
                </a:lnTo>
                <a:lnTo>
                  <a:pt x="0" y="386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126034"/>
            <a:ext cx="20497440" cy="20497440"/>
          </a:xfrm>
          <a:custGeom>
            <a:avLst/>
            <a:gdLst/>
            <a:ahLst/>
            <a:cxnLst/>
            <a:rect r="r" b="b" t="t" l="l"/>
            <a:pathLst>
              <a:path h="20497440" w="20497440">
                <a:moveTo>
                  <a:pt x="0" y="0"/>
                </a:moveTo>
                <a:lnTo>
                  <a:pt x="20497440" y="0"/>
                </a:lnTo>
                <a:lnTo>
                  <a:pt x="20497440" y="20497440"/>
                </a:lnTo>
                <a:lnTo>
                  <a:pt x="0" y="20497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38200"/>
            <a:ext cx="18058325" cy="931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8"/>
              </a:lnSpc>
            </a:pPr>
            <a:r>
              <a:rPr lang="en-US" sz="7079" spc="-16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HOW PINNS DIFFER FROM TRADITIONAL NEURAL NETWORKS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47786"/>
            <a:ext cx="5159917" cy="45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Simple Neural Network</a:t>
            </a:r>
          </a:p>
        </p:txBody>
      </p:sp>
      <p:sp>
        <p:nvSpPr>
          <p:cNvPr name="AutoShape 5" id="5"/>
          <p:cNvSpPr/>
          <p:nvPr/>
        </p:nvSpPr>
        <p:spPr>
          <a:xfrm>
            <a:off x="-1051772" y="2272476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591579" y="496215"/>
            <a:ext cx="944746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438838" y="297106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073367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19" y="0"/>
                </a:lnTo>
                <a:lnTo>
                  <a:pt x="398219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84395" y="2547786"/>
            <a:ext cx="6953554" cy="45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b="true" sz="3554" spc="-1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Physics Informed Neural Network</a:t>
            </a: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1793" y="3194536"/>
            <a:ext cx="9092207" cy="6819155"/>
          </a:xfrm>
          <a:prstGeom prst="rect">
            <a:avLst/>
          </a:prstGeom>
        </p:spPr>
      </p:pic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144000" y="3194536"/>
            <a:ext cx="9092207" cy="6819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6033" y="-2898106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1"/>
                </a:lnTo>
                <a:lnTo>
                  <a:pt x="0" y="13758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883142"/>
            <a:ext cx="18259270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40319" y="393333"/>
            <a:ext cx="17518951" cy="148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105"/>
              </a:lnSpc>
            </a:pPr>
            <a:r>
              <a:rPr lang="en-US" sz="11217" spc="-25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PINN USING PROJECTILE EQUATION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683776" y="4031215"/>
            <a:ext cx="7575524" cy="4978846"/>
          </a:xfrm>
          <a:custGeom>
            <a:avLst/>
            <a:gdLst/>
            <a:ahLst/>
            <a:cxnLst/>
            <a:rect r="r" b="b" t="t" l="l"/>
            <a:pathLst>
              <a:path h="4978846" w="7575524">
                <a:moveTo>
                  <a:pt x="0" y="0"/>
                </a:moveTo>
                <a:lnTo>
                  <a:pt x="7575524" y="0"/>
                </a:lnTo>
                <a:lnTo>
                  <a:pt x="7575524" y="4978847"/>
                </a:lnTo>
                <a:lnTo>
                  <a:pt x="0" y="497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44973" y="2751154"/>
            <a:ext cx="7290220" cy="918111"/>
          </a:xfrm>
          <a:custGeom>
            <a:avLst/>
            <a:gdLst/>
            <a:ahLst/>
            <a:cxnLst/>
            <a:rect r="r" b="b" t="t" l="l"/>
            <a:pathLst>
              <a:path h="918111" w="7290220">
                <a:moveTo>
                  <a:pt x="0" y="0"/>
                </a:moveTo>
                <a:lnTo>
                  <a:pt x="7290220" y="0"/>
                </a:lnTo>
                <a:lnTo>
                  <a:pt x="7290220" y="918111"/>
                </a:lnTo>
                <a:lnTo>
                  <a:pt x="0" y="918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710" r="0" b="-1940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28524" y="2904826"/>
            <a:ext cx="591644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45"/>
              </a:lnSpc>
            </a:pPr>
            <a:r>
              <a:rPr lang="en-US" sz="4038">
                <a:solidFill>
                  <a:srgbClr val="F8FBF8"/>
                </a:solidFill>
                <a:latin typeface="Intro Rust"/>
                <a:ea typeface="Intro Rust"/>
                <a:cs typeface="Intro Rust"/>
                <a:sym typeface="Intro Rust"/>
              </a:rPr>
              <a:t>Loss Function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232" y="4066212"/>
            <a:ext cx="9103768" cy="4847756"/>
          </a:xfrm>
          <a:custGeom>
            <a:avLst/>
            <a:gdLst/>
            <a:ahLst/>
            <a:cxnLst/>
            <a:rect r="r" b="b" t="t" l="l"/>
            <a:pathLst>
              <a:path h="4847756" w="9103768">
                <a:moveTo>
                  <a:pt x="0" y="0"/>
                </a:moveTo>
                <a:lnTo>
                  <a:pt x="9103768" y="0"/>
                </a:lnTo>
                <a:lnTo>
                  <a:pt x="9103768" y="4847756"/>
                </a:lnTo>
                <a:lnTo>
                  <a:pt x="0" y="4847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6441" y="-2154863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0533" y="69345"/>
            <a:ext cx="15166935" cy="258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3"/>
              </a:lnSpc>
              <a:spcBef>
                <a:spcPct val="0"/>
              </a:spcBef>
            </a:pPr>
            <a:r>
              <a:rPr lang="en-US" sz="15009" spc="-34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PINNS IN REGRESSION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8817161" y="2938608"/>
            <a:ext cx="947083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27576" y="2739498"/>
            <a:ext cx="398219" cy="398219"/>
          </a:xfrm>
          <a:custGeom>
            <a:avLst/>
            <a:gdLst/>
            <a:ahLst/>
            <a:cxnLst/>
            <a:rect r="r" b="b" t="t" l="l"/>
            <a:pathLst>
              <a:path h="398219" w="398219">
                <a:moveTo>
                  <a:pt x="0" y="0"/>
                </a:moveTo>
                <a:lnTo>
                  <a:pt x="398220" y="0"/>
                </a:lnTo>
                <a:lnTo>
                  <a:pt x="398220" y="398219"/>
                </a:lnTo>
                <a:lnTo>
                  <a:pt x="0" y="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31821" y="3137717"/>
            <a:ext cx="10624358" cy="6865991"/>
          </a:xfrm>
          <a:custGeom>
            <a:avLst/>
            <a:gdLst/>
            <a:ahLst/>
            <a:cxnLst/>
            <a:rect r="r" b="b" t="t" l="l"/>
            <a:pathLst>
              <a:path h="6865991" w="10624358">
                <a:moveTo>
                  <a:pt x="0" y="0"/>
                </a:moveTo>
                <a:lnTo>
                  <a:pt x="10624358" y="0"/>
                </a:lnTo>
                <a:lnTo>
                  <a:pt x="10624358" y="6865992"/>
                </a:lnTo>
                <a:lnTo>
                  <a:pt x="0" y="6865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DAGj0_BZl2s</dc:identifier>
  <dcterms:modified xsi:type="dcterms:W3CDTF">2011-08-01T06:04:30Z</dcterms:modified>
  <cp:revision>1</cp:revision>
  <dc:title>White and Black Illustrated Universe Physics Presentation</dc:title>
</cp:coreProperties>
</file>